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1:37:39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1:03:38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9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1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1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1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2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1.os-vrbani-zg.skole.hr/ArhivskeVijesti-16-17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4BE310D-38E8-401E-B1EE-DB9EF48AE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231" y="-1423447"/>
            <a:ext cx="10143241" cy="29994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800" b="1" dirty="0">
                <a:solidFill>
                  <a:schemeClr val="accent1"/>
                </a:solidFill>
              </a:rPr>
              <a:t>PRIPREMA DJETETA ZA ŠKOLU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55B9EE-2699-4D75-95DB-1C93EA429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640079" y="1964986"/>
            <a:ext cx="9612874" cy="472764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70C0"/>
                </a:solidFill>
                <a:latin typeface="Arial Black" panose="020B0A04020102020204" pitchFamily="34" charset="0"/>
              </a:rPr>
              <a:t>Savjeti za roditelje kako bi što bolje pripremili svog budućeg školarca </a:t>
            </a:r>
          </a:p>
          <a:p>
            <a:endParaRPr lang="hr-HR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hr-HR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hr-HR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hr-HR" dirty="0">
                <a:solidFill>
                  <a:srgbClr val="0070C0"/>
                </a:solidFill>
                <a:latin typeface="Arial Black" panose="020B0A04020102020204" pitchFamily="34" charset="0"/>
              </a:rPr>
              <a:t>						</a:t>
            </a:r>
          </a:p>
          <a:p>
            <a:r>
              <a:rPr lang="hr-HR" sz="1200" b="1" dirty="0">
                <a:solidFill>
                  <a:srgbClr val="0070C0"/>
                </a:solidFill>
                <a:latin typeface="Arial Black" panose="020B0A04020102020204" pitchFamily="34" charset="0"/>
              </a:rPr>
              <a:t>						</a:t>
            </a:r>
            <a:r>
              <a:rPr lang="hr-HR" sz="1200" b="1" u="sng" dirty="0">
                <a:solidFill>
                  <a:schemeClr val="accent4"/>
                </a:solidFill>
                <a:latin typeface="Arial Black" panose="020B0A04020102020204" pitchFamily="34" charset="0"/>
              </a:rPr>
              <a:t>Stručna služba  OŠ Petra </a:t>
            </a:r>
            <a:r>
              <a:rPr lang="hr-HR" sz="1200" b="1" u="sng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Zoranića  </a:t>
            </a:r>
            <a:r>
              <a:rPr lang="hr-HR" sz="12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							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DF12C3-84FA-451C-97C4-45B82035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884245" y="2436013"/>
            <a:ext cx="6274761" cy="56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6D42D4-480B-4EA9-93BB-18830410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solidFill>
                  <a:srgbClr val="FF0000"/>
                </a:solidFill>
              </a:rPr>
              <a:t> KAKO PRIPREMITI DIJETE ZA ŠKOLU</a:t>
            </a:r>
          </a:p>
        </p:txBody>
      </p:sp>
      <p:sp>
        <p:nvSpPr>
          <p:cNvPr id="1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3D9EF"/>
          </a:solidFill>
          <a:ln w="38100" cap="rnd">
            <a:solidFill>
              <a:srgbClr val="33D9E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2E0841-F652-40A8-A586-DA7E657D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6"/>
            <a:ext cx="6894576" cy="38243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Kroz igru (koja je najprirodnije sredstvo učenja u dječjoj dobi ) i razne zabavne aktivnosti možemo doprinijeti boljoj pripremljenosti djeteta za školu.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Dok se dijete igra ono uči, njegov se mozak razvija.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Kroz igru i zabavne aktivnosti dijete razvija:</a:t>
            </a:r>
          </a:p>
          <a:p>
            <a:pPr>
              <a:lnSpc>
                <a:spcPct val="100000"/>
              </a:lnSpc>
            </a:pP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predmatematičke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vještine</a:t>
            </a:r>
          </a:p>
          <a:p>
            <a:pPr>
              <a:lnSpc>
                <a:spcPct val="100000"/>
              </a:lnSpc>
            </a:pP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predvještine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čitanja i pisanja, </a:t>
            </a:r>
          </a:p>
          <a:p>
            <a:pPr>
              <a:lnSpc>
                <a:spcPct val="100000"/>
              </a:lnSpc>
            </a:pP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grafomotoriku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i finu motoriku</a:t>
            </a: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pažnju i koncentraciju</a:t>
            </a: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socijalizaciju i emocionalnu inteligenciju</a:t>
            </a:r>
          </a:p>
          <a:p>
            <a:pPr>
              <a:lnSpc>
                <a:spcPct val="100000"/>
              </a:lnSpc>
            </a:pPr>
            <a:endParaRPr lang="hr-HR" sz="18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hr-HR" sz="18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hr-HR" sz="18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hr-HR" sz="1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1800" dirty="0">
              <a:latin typeface="Arial Black" panose="020B0A04020102020204" pitchFamily="34" charset="0"/>
            </a:endParaRPr>
          </a:p>
        </p:txBody>
      </p:sp>
      <p:pic>
        <p:nvPicPr>
          <p:cNvPr id="5" name="Slika 4" descr="Slika na kojoj se prikazuje torta, stol, raznobojno, spavaća soba&#10;&#10;Opis je automatski generiran">
            <a:extLst>
              <a:ext uri="{FF2B5EF4-FFF2-40B4-BE49-F238E27FC236}">
                <a16:creationId xmlns:a16="http://schemas.microsoft.com/office/drawing/2014/main" id="{32106005-33F1-42BE-9B2E-87BFF05D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3" r="27188" b="1"/>
          <a:stretch/>
        </p:blipFill>
        <p:spPr>
          <a:xfrm>
            <a:off x="7534657" y="533270"/>
            <a:ext cx="4479004" cy="5807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17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D598C-7976-4BDD-8CFF-D7CF91A2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1" y="136187"/>
            <a:ext cx="8889087" cy="158367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solidFill>
                  <a:schemeClr val="accent3">
                    <a:lumMod val="75000"/>
                  </a:schemeClr>
                </a:solidFill>
              </a:rPr>
              <a:t>AKTIVNOSTI I IGRE ZA RAZVOJ PREDMATEMATIČKIH VJEŠTINA</a:t>
            </a:r>
            <a:br>
              <a:rPr lang="hr-HR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r-HR" sz="28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hr-HR" sz="1800" dirty="0">
                <a:solidFill>
                  <a:schemeClr val="accent3"/>
                </a:solidFill>
                <a:latin typeface="Arial Black" panose="020B0A04020102020204" pitchFamily="34" charset="0"/>
                <a:ea typeface="+mn-ea"/>
                <a:cs typeface="+mn-cs"/>
              </a:rPr>
              <a:t>kroz ove aktivnosti djeca će na  zabavan način naučiti osnovne matematičke pojmove, te pronalaziti različite načine rješavanja matematičkih problema</a:t>
            </a:r>
          </a:p>
        </p:txBody>
      </p:sp>
      <p:pic>
        <p:nvPicPr>
          <p:cNvPr id="1030" name="Picture 6" descr="kako se igraju domine pravila igre cu439f884 - cursosingproser.com">
            <a:extLst>
              <a:ext uri="{FF2B5EF4-FFF2-40B4-BE49-F238E27FC236}">
                <a16:creationId xmlns:a16="http://schemas.microsoft.com/office/drawing/2014/main" id="{A2517E45-8159-4ACD-B440-58FEB71F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5966" y="511386"/>
            <a:ext cx="2642335" cy="1993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zervirano mjesto sadržaja 5">
            <a:extLst>
              <a:ext uri="{FF2B5EF4-FFF2-40B4-BE49-F238E27FC236}">
                <a16:creationId xmlns:a16="http://schemas.microsoft.com/office/drawing/2014/main" id="{7BB246C3-21A7-4529-9689-C57D191E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Upoznavanje odnosa u prostoru – npr. igra ubacivanja lopte  u kutiju  ili posudu (pojmovi :  u, unutra, izvan, pokraj)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D</a:t>
            </a:r>
            <a:r>
              <a:rPr lang="hr-HR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ruštvene</a:t>
            </a: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igre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npr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.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Čovječe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ne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ljuti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se,</a:t>
            </a: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Domino, Bingo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endParaRPr lang="hr-HR" sz="1600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•  Izrezivanje i lijepljenje brojki, izrada brojki od različitog     materijala</a:t>
            </a:r>
          </a:p>
          <a:p>
            <a:pPr>
              <a:lnSpc>
                <a:spcPct val="100000"/>
              </a:lnSpc>
            </a:pP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Igra školice</a:t>
            </a:r>
          </a:p>
          <a:p>
            <a:pPr>
              <a:lnSpc>
                <a:spcPct val="100000"/>
              </a:lnSpc>
            </a:pP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„M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atematičke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igre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" u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svakodnevnim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situacijama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: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uspoređivanje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svrstavanje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i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razvrstavanje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prema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određenom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svojstvu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(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boja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oblik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veličina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),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sparivanje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i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pridruživanje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predmeta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rastavljanje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cjeline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na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dijelove i obrnuto, brojanje</a:t>
            </a:r>
          </a:p>
          <a:p>
            <a:pPr>
              <a:lnSpc>
                <a:spcPct val="100000"/>
              </a:lnSpc>
            </a:pPr>
            <a:endParaRPr lang="hr-HR" sz="1500" dirty="0"/>
          </a:p>
        </p:txBody>
      </p:sp>
      <p:pic>
        <p:nvPicPr>
          <p:cNvPr id="1032" name="Picture 8" descr="Uz smeh i igru do lepšeg dvorišta: Ovako Beograđani uređuju dečje ...">
            <a:extLst>
              <a:ext uri="{FF2B5EF4-FFF2-40B4-BE49-F238E27FC236}">
                <a16:creationId xmlns:a16="http://schemas.microsoft.com/office/drawing/2014/main" id="{2680953D-0B7E-4500-84CD-2774C912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502" y="3560324"/>
            <a:ext cx="3712465" cy="3014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rotis - Drvena igra Čovječe ne ljuti se">
            <a:extLst>
              <a:ext uri="{FF2B5EF4-FFF2-40B4-BE49-F238E27FC236}">
                <a16:creationId xmlns:a16="http://schemas.microsoft.com/office/drawing/2014/main" id="{8301C7AD-76E4-482F-A60D-FF9848A9D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1803"/>
          <a:stretch/>
        </p:blipFill>
        <p:spPr bwMode="auto">
          <a:xfrm>
            <a:off x="8394315" y="1883301"/>
            <a:ext cx="1917782" cy="1993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4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46272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PREDVJEŠTINE ČITANJA I PISANJA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3717905"/>
            <a:ext cx="2631056" cy="314009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3440502" cy="4251960"/>
          </a:xfrm>
        </p:spPr>
        <p:txBody>
          <a:bodyPr>
            <a:noAutofit/>
          </a:bodyPr>
          <a:lstStyle/>
          <a:p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Djeca ne moraju znati čitati i pisati prije polaska u školu</a:t>
            </a:r>
          </a:p>
          <a:p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ALI! postoji niz vještina koje treba razvijati prije polaska u školu kako bi dijete u školi moglo usvojiti čitanje i pisanje.</a:t>
            </a:r>
          </a:p>
          <a:p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Te vještine se mogu razvijati kroz sljedeće aktivnosti: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721311" y="1929383"/>
            <a:ext cx="5015060" cy="4928615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hr-HR" sz="1400" u="sng" dirty="0">
                <a:solidFill>
                  <a:schemeClr val="accent4"/>
                </a:solidFill>
                <a:latin typeface="Arial Black" panose="020B0A04020102020204" pitchFamily="34" charset="0"/>
              </a:rPr>
              <a:t>Prepoznavanje i proizvodnja rime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Brojalice Što se rimuje od ponuđenog (trava-sunce-krava)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Što se rimuje sa „grana”?</a:t>
            </a:r>
          </a:p>
          <a:p>
            <a:pPr marL="228600" lvl="2">
              <a:spcBef>
                <a:spcPts val="1000"/>
              </a:spcBef>
            </a:pPr>
            <a:r>
              <a:rPr lang="hr-HR" sz="1400" dirty="0">
                <a:solidFill>
                  <a:schemeClr val="accent4"/>
                </a:solidFill>
                <a:latin typeface="Arial Black" panose="020B0A04020102020204" pitchFamily="34" charset="0"/>
              </a:rPr>
              <a:t>Prepoznavanje i manipulacija slogovima i slovima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Rastavi riječ na slogove (uz pljeskanje)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KU-ĆA: koja je to </a:t>
            </a:r>
            <a:r>
              <a:rPr lang="hr-HR" sz="12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riječ?Koje</a:t>
            </a: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 je prvo / zadnje slovo u </a:t>
            </a:r>
            <a:r>
              <a:rPr lang="hr-HR" sz="12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riječi?Što</a:t>
            </a: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 dobiješ kad makneš R iz riječi </a:t>
            </a:r>
            <a:r>
              <a:rPr lang="hr-HR" sz="12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TRAVA?Što</a:t>
            </a: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 sam rekla kad kažem M-I-Š?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Koliko / koja slova ima riječ PAS?</a:t>
            </a:r>
          </a:p>
          <a:p>
            <a:pPr marL="685800" lvl="3">
              <a:spcBef>
                <a:spcPts val="1000"/>
              </a:spcBef>
            </a:pPr>
            <a:endParaRPr lang="hr-HR" sz="12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marL="285750" lvl="2" indent="-285750">
              <a:spcBef>
                <a:spcPts val="1000"/>
              </a:spcBef>
            </a:pPr>
            <a:r>
              <a:rPr lang="hr-HR" sz="14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Inte</a:t>
            </a:r>
            <a:r>
              <a:rPr lang="hr-HR" sz="1400" dirty="0">
                <a:solidFill>
                  <a:schemeClr val="accent4"/>
                </a:solidFill>
                <a:latin typeface="Arial Black" panose="020B0A04020102020204" pitchFamily="34" charset="0"/>
              </a:rPr>
              <a:t>res i svijest o tisku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hr-HR" sz="1400" dirty="0">
                <a:solidFill>
                  <a:schemeClr val="accent4"/>
                </a:solidFill>
                <a:latin typeface="Arial Black" panose="020B0A04020102020204" pitchFamily="34" charset="0"/>
              </a:rPr>
              <a:t>            </a:t>
            </a: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Zajedničko čitanje slikovnica</a:t>
            </a:r>
          </a:p>
        </p:txBody>
      </p:sp>
    </p:spTree>
    <p:extLst>
      <p:ext uri="{BB962C8B-B14F-4D97-AF65-F5344CB8AC3E}">
        <p14:creationId xmlns:p14="http://schemas.microsoft.com/office/powerpoint/2010/main" val="21293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057001"/>
            <a:ext cx="2286000" cy="152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PREDVJEŠTINE ČITANJA I PISANJA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938010"/>
            <a:ext cx="5181600" cy="4270118"/>
          </a:xfrm>
        </p:spPr>
        <p:txBody>
          <a:bodyPr>
            <a:normAutofit fontScale="85000" lnSpcReduction="20000"/>
          </a:bodyPr>
          <a:lstStyle/>
          <a:p>
            <a:pPr lvl="1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bogatstvo rječnika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Zamišljanje / opisivanje / pogađanje životinja / jela / stvari…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Jednina / množina (ovo je jedna kuća, ovu su dvije…?)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Kako zovemo malu kuću (kućica), što je suprotno od hladno…?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Zanimanja: što radi frizer / kako se zove čovjek koji pjeva…?</a:t>
            </a:r>
          </a:p>
          <a:p>
            <a:pPr lvl="1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sposobnost pripovijedanja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Prepričaj svoj dan / crtani film / ispričaj priču gledajući slike…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929383"/>
            <a:ext cx="5181600" cy="4247129"/>
          </a:xfrm>
        </p:spPr>
        <p:txBody>
          <a:bodyPr>
            <a:normAutofit fontScale="85000" lnSpcReduction="20000"/>
          </a:bodyPr>
          <a:lstStyle/>
          <a:p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Fina motorika / 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Grafomotorika</a:t>
            </a: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Nizanje perli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Rad sa škarama, lijepljenje, 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origami</a:t>
            </a: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Igra plastelinom, tijestom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Premještanje gumba / sitnih predmeta pincetom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„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Zavidavanje</a:t>
            </a: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” matice na vijak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Igra štipaljkama za odjeću</a:t>
            </a:r>
          </a:p>
          <a:p>
            <a:pPr lvl="1">
              <a:spcBef>
                <a:spcPts val="1000"/>
              </a:spcBef>
            </a:pP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Vizualna 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percpecija</a:t>
            </a: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Pronađi razliku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Precrtavanje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Spoji sjenu i njegovog vlasnika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Umetaljke, slagalice, 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puzzle</a:t>
            </a: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906000" y="658100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rgbClr val="0070C0"/>
                </a:solidFill>
              </a:rPr>
              <a:t>pravilan hvat olovke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298" r="4425" b="50000"/>
          <a:stretch/>
        </p:blipFill>
        <p:spPr>
          <a:xfrm>
            <a:off x="644106" y="5273787"/>
            <a:ext cx="2303253" cy="125927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50000" r="3790"/>
          <a:stretch/>
        </p:blipFill>
        <p:spPr>
          <a:xfrm>
            <a:off x="2947359" y="5315931"/>
            <a:ext cx="2234241" cy="1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5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736402D-9EE2-43A2-AAE2-E6A6679F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311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dirty="0">
                <a:solidFill>
                  <a:srgbClr val="FF0000"/>
                </a:solidFill>
              </a:rPr>
              <a:t>IGRE I AKTIVNOSTI ZA RAZVOJ PAŽNJE i PAMĆENJA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478B"/>
          </a:solidFill>
          <a:ln w="38100" cap="rnd">
            <a:solidFill>
              <a:srgbClr val="F7478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GRE MEMORIJE (MEMORY GAME) – VJERONAUK – Stranica 2 – VJERONAUČNI ...">
            <a:extLst>
              <a:ext uri="{FF2B5EF4-FFF2-40B4-BE49-F238E27FC236}">
                <a16:creationId xmlns:a16="http://schemas.microsoft.com/office/drawing/2014/main" id="{A3D9F141-FDA6-4F7C-9DDE-F18E25854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13"/>
          <a:stretch/>
        </p:blipFill>
        <p:spPr bwMode="auto">
          <a:xfrm>
            <a:off x="2" y="3737172"/>
            <a:ext cx="3861880" cy="2897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8DC8A5-B964-4260-8AA5-67578D0CC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285750" lvl="8" indent="-285750">
              <a:lnSpc>
                <a:spcPct val="100000"/>
              </a:lnSpc>
              <a:spcBef>
                <a:spcPts val="1000"/>
              </a:spcBef>
            </a:pPr>
            <a:r>
              <a:rPr lang="hr-HR" dirty="0">
                <a:solidFill>
                  <a:srgbClr val="0070C0"/>
                </a:solidFill>
                <a:latin typeface="Arial Black" panose="020B0A04020102020204" pitchFamily="34" charset="0"/>
              </a:rPr>
              <a:t>P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recrtavanje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bojanje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pronalaženje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skrivenih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likova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slagalice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hr-HR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V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ježbe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razvrstavanja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–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lego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kockica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kuglica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po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boji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i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veličini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hr-HR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Slaganje </a:t>
            </a: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puzzli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, igra </a:t>
            </a: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Memory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, pronalaženje puta kroz labirint, pronalaženje razlika i sličnosti na slikama</a:t>
            </a: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Pitalice, zagonetke, </a:t>
            </a: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mozgalice</a:t>
            </a:r>
            <a:endParaRPr lang="hr-HR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Nizanje perlica na ogrlicu, špagu…</a:t>
            </a:r>
            <a:endParaRPr lang="en-GB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Portal Oko - Slažite puzzle i spriječite demenciju!">
            <a:extLst>
              <a:ext uri="{FF2B5EF4-FFF2-40B4-BE49-F238E27FC236}">
                <a16:creationId xmlns:a16="http://schemas.microsoft.com/office/drawing/2014/main" id="{91251990-6AE8-41E7-B615-1E9E269E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2" y="494360"/>
            <a:ext cx="4112653" cy="3242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dječji labirint">
            <a:extLst>
              <a:ext uri="{FF2B5EF4-FFF2-40B4-BE49-F238E27FC236}">
                <a16:creationId xmlns:a16="http://schemas.microsoft.com/office/drawing/2014/main" id="{E61C7207-91A9-493C-940B-1B5FD3F3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4801309"/>
            <a:ext cx="1908761" cy="19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5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BD09CA-1289-4061-900F-B0AD6DF8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 dirty="0">
                <a:solidFill>
                  <a:schemeClr val="accent3">
                    <a:lumMod val="75000"/>
                  </a:schemeClr>
                </a:solidFill>
              </a:rPr>
              <a:t>AKTIVNOSTI ZA RAZVOJ EMOCIONALNIH I SOCIJALNIH VJEŠTINA</a:t>
            </a:r>
            <a:endParaRPr lang="en-GB" sz="3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34789"/>
          </a:solidFill>
          <a:ln w="38100" cap="rnd">
            <a:solidFill>
              <a:srgbClr val="F3478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11A9D0-FB11-49D7-A423-2C18B710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100" dirty="0"/>
              <a:t> 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Djeci je potrebna uključenost roditelja u igru</a:t>
            </a:r>
          </a:p>
          <a:p>
            <a:pPr>
              <a:lnSpc>
                <a:spcPct val="100000"/>
              </a:lnSpc>
            </a:pP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Sve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društvene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igre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u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kojima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postoje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pravila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u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kojima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je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potrebno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nositi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se s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gubitkom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,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ljutnjom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sl.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izvrstan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način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za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učenje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kako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se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nositi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emocijama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Igra </a:t>
            </a:r>
            <a:r>
              <a:rPr lang="hr-HR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Memory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 emocijama  ( mogu se i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zraditi</a:t>
            </a:r>
            <a:r>
              <a:rPr lang="it-IT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memory</a:t>
            </a:r>
            <a:r>
              <a:rPr lang="it-IT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kartice</a:t>
            </a:r>
            <a:r>
              <a:rPr lang="it-IT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sa 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slikama</a:t>
            </a:r>
            <a:r>
              <a:rPr lang="it-IT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emocija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r-HR" sz="1100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Igra Nastavi rečenicu - d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jeca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nastavljaju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započete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rečenice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: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(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Sretan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sam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kada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...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Tužan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sam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kada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...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.....Ljut sam….itd. ) , a zatim se zamjene uloge i roditelj odgovara</a:t>
            </a:r>
          </a:p>
          <a:p>
            <a:pPr>
              <a:lnSpc>
                <a:spcPct val="100000"/>
              </a:lnSpc>
            </a:pPr>
            <a:r>
              <a:rPr lang="hr-HR" sz="1100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Pa</a:t>
            </a:r>
            <a:r>
              <a:rPr lang="en-GB" sz="1100" u="sng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ntomima</a:t>
            </a:r>
            <a:r>
              <a:rPr lang="en-GB" sz="1100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u="sng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osjećaja</a:t>
            </a:r>
            <a:r>
              <a:rPr lang="hr-HR" sz="1100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(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Dijete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roditelj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izrade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označavaju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razne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emocije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,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dijete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izvuče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jednu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bez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riječi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odglumi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osjećaj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je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označen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 Ono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dijete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prepozna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osjećaj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dobiva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,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zatim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uzima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novu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glumi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Pobjednik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je ono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dijete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kraju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igre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ima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najviše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Pet savjeta kako odgojiti sretno dijete - RTL ŽIVOT I STIL">
            <a:extLst>
              <a:ext uri="{FF2B5EF4-FFF2-40B4-BE49-F238E27FC236}">
                <a16:creationId xmlns:a16="http://schemas.microsoft.com/office/drawing/2014/main" id="{229BF1CD-E073-443D-8580-8A1BEE7A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6656" y="678816"/>
            <a:ext cx="5911360" cy="5392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651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F89E0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EB7665-7C46-43D4-BBDC-46F06952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hr-HR" sz="6000" dirty="0">
                <a:solidFill>
                  <a:srgbClr val="FFFFFF"/>
                </a:solidFill>
              </a:rPr>
              <a:t>           </a:t>
            </a:r>
            <a:r>
              <a:rPr lang="hr-HR" sz="6000" dirty="0">
                <a:solidFill>
                  <a:srgbClr val="0070C0"/>
                </a:solidFill>
              </a:rPr>
              <a:t>PORUKA ZA KRAJ</a:t>
            </a:r>
            <a:endParaRPr lang="en-GB" sz="6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F23B0B-EA5E-493E-A5A7-9E90605D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1"/>
            <a:ext cx="5452872" cy="165506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700" dirty="0">
                <a:solidFill>
                  <a:schemeClr val="accent1"/>
                </a:solidFill>
                <a:latin typeface="Arial Black" panose="020B0A04020102020204" pitchFamily="34" charset="0"/>
              </a:rPr>
              <a:t>Ako se dobre pouke utiskuju u dušu dok je još nježna, nitko ih neće moći izbrisati kada postanu kao otisci tvrdi, upravo kao vosak.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dirty="0">
                <a:solidFill>
                  <a:schemeClr val="accent1"/>
                </a:solidFill>
                <a:latin typeface="Arial Black" panose="020B0A04020102020204" pitchFamily="34" charset="0"/>
              </a:rPr>
              <a:t>                (sv. Ivan Zlatousti)</a:t>
            </a:r>
            <a:endParaRPr lang="en-GB" sz="17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GRAD IVANEC Poziv roditeljima da dostave podatke za isplatu 700 kn ...">
            <a:extLst>
              <a:ext uri="{FF2B5EF4-FFF2-40B4-BE49-F238E27FC236}">
                <a16:creationId xmlns:a16="http://schemas.microsoft.com/office/drawing/2014/main" id="{E89E270E-315D-4657-8BE7-9D9105A6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619" y="630936"/>
            <a:ext cx="5704253" cy="3413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145825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672</Words>
  <Application>Microsoft Office PowerPoint</Application>
  <PresentationFormat>Široki zaslon</PresentationFormat>
  <Paragraphs>76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Modern Love</vt:lpstr>
      <vt:lpstr>The Hand</vt:lpstr>
      <vt:lpstr>SketchyVTI</vt:lpstr>
      <vt:lpstr>PRIPREMA DJETETA ZA ŠKOLU</vt:lpstr>
      <vt:lpstr> KAKO PRIPREMITI DIJETE ZA ŠKOLU</vt:lpstr>
      <vt:lpstr>AKTIVNOSTI I IGRE ZA RAZVOJ PREDMATEMATIČKIH VJEŠTINA -kroz ove aktivnosti djeca će na  zabavan način naučiti osnovne matematičke pojmove, te pronalaziti različite načine rješavanja matematičkih problema</vt:lpstr>
      <vt:lpstr>PREDVJEŠTINE ČITANJA I PISANJA</vt:lpstr>
      <vt:lpstr>PREDVJEŠTINE ČITANJA I PISANJA</vt:lpstr>
      <vt:lpstr>IGRE I AKTIVNOSTI ZA RAZVOJ PAŽNJE i PAMĆENJA</vt:lpstr>
      <vt:lpstr>AKTIVNOSTI ZA RAZVOJ EMOCIONALNIH I SOCIJALNIH VJEŠTINA</vt:lpstr>
      <vt:lpstr>           PORUKA ZA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DJETETA ZA ŠKOLU</dc:title>
  <dc:creator>Andrija Vulić</dc:creator>
  <cp:lastModifiedBy>Korisnik</cp:lastModifiedBy>
  <cp:revision>9</cp:revision>
  <dcterms:created xsi:type="dcterms:W3CDTF">2020-05-14T11:38:51Z</dcterms:created>
  <dcterms:modified xsi:type="dcterms:W3CDTF">2023-03-17T09:10:52Z</dcterms:modified>
</cp:coreProperties>
</file>